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0"/>
      <p:regular r:id="rId16"/>
      <p:bold r:id="rId17"/>
      <p:italic r:id="rId18"/>
      <p:boldItalic r:id="rId19"/>
    </p:embeddedFont>
    <p:embeddedFont>
      <p:font typeface="DM Sans Bold" charset="0"/>
      <p:regular r:id="rId20"/>
    </p:embeddedFont>
    <p:embeddedFont>
      <p:font typeface="DM Sans Italics" panose="020B0604020202020204" charset="0"/>
      <p:regular r:id="rId21"/>
    </p:embeddedFont>
    <p:embeddedFont>
      <p:font typeface="Now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7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3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223819">
            <a:off x="10214960" y="-5715833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02045" y="2552115"/>
            <a:ext cx="7734885" cy="7734885"/>
            <a:chOff x="0" y="0"/>
            <a:chExt cx="14840029" cy="14840029"/>
          </a:xfrm>
        </p:grpSpPr>
        <p:sp>
          <p:nvSpPr>
            <p:cNvPr id="7" name="Freeform 7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2B15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74634" y="1969764"/>
            <a:ext cx="1173233" cy="1164700"/>
          </a:xfrm>
          <a:custGeom>
            <a:avLst/>
            <a:gdLst/>
            <a:ahLst/>
            <a:cxnLst/>
            <a:rect l="l" t="t" r="r" b="b"/>
            <a:pathLst>
              <a:path w="1173233" h="1164700">
                <a:moveTo>
                  <a:pt x="0" y="0"/>
                </a:moveTo>
                <a:lnTo>
                  <a:pt x="1173233" y="0"/>
                </a:lnTo>
                <a:lnTo>
                  <a:pt x="1173233" y="1164701"/>
                </a:lnTo>
                <a:lnTo>
                  <a:pt x="0" y="1164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261250" y="4578973"/>
            <a:ext cx="6536893" cy="172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3"/>
              </a:lnSpc>
            </a:pPr>
            <a:r>
              <a:rPr lang="en-US" sz="10177">
                <a:solidFill>
                  <a:srgbClr val="B100E8"/>
                </a:solidFill>
                <a:latin typeface="Now Bold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4634" y="3432013"/>
            <a:ext cx="8547187" cy="131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45"/>
              </a:lnSpc>
            </a:pPr>
            <a:r>
              <a:rPr lang="en-US" sz="7658">
                <a:solidFill>
                  <a:srgbClr val="048AFF"/>
                </a:solidFill>
                <a:latin typeface="Now Bold"/>
              </a:rPr>
              <a:t>HOTEL BOOKING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3676" y="6654521"/>
            <a:ext cx="10022163" cy="49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94"/>
              </a:lnSpc>
              <a:spcBef>
                <a:spcPct val="0"/>
              </a:spcBef>
            </a:pPr>
            <a:r>
              <a:rPr lang="en-US" sz="3329">
                <a:solidFill>
                  <a:srgbClr val="FFFAEB"/>
                </a:solidFill>
                <a:latin typeface="DM Sans Italics"/>
              </a:rPr>
              <a:t>Presented by: Bhrat Sharma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001244">
            <a:off x="10917706" y="7049713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60416" y="4615857"/>
            <a:ext cx="12669100" cy="96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6"/>
              </a:lnSpc>
            </a:pPr>
            <a:r>
              <a:rPr lang="en-US" sz="5756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26406" y="2403740"/>
            <a:ext cx="13403110" cy="163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1"/>
              </a:lnSpc>
            </a:pPr>
            <a:r>
              <a:rPr lang="en-US" sz="9533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4451" y="2995865"/>
            <a:ext cx="11350286" cy="414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Perform comprehensive data analysis</a:t>
            </a:r>
          </a:p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Derive insightful information</a:t>
            </a:r>
          </a:p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Furnish the hotel with valuable insights</a:t>
            </a:r>
          </a:p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Enhance revenue generation</a:t>
            </a:r>
          </a:p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Effectively tackle prevailing challenges</a:t>
            </a:r>
          </a:p>
          <a:p>
            <a:pPr marL="822932" lvl="1" indent="-411466">
              <a:lnSpc>
                <a:spcPts val="5564"/>
              </a:lnSpc>
              <a:buFont typeface="Arial"/>
              <a:buChar char="•"/>
            </a:pPr>
            <a:r>
              <a:rPr lang="en-US" sz="3811">
                <a:solidFill>
                  <a:srgbClr val="FFFFFF"/>
                </a:solidFill>
                <a:latin typeface="DM Sans"/>
              </a:rPr>
              <a:t>Facilitate strategic resolutions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-855821" y="76965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88421" y="1539688"/>
            <a:ext cx="6607317" cy="11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6"/>
              </a:lnSpc>
            </a:pPr>
            <a:r>
              <a:rPr lang="en-US" sz="6788">
                <a:solidFill>
                  <a:srgbClr val="048AFF"/>
                </a:solidFill>
                <a:latin typeface="Now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2447871"/>
            <a:ext cx="8900837" cy="541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043" lvl="1" indent="-358022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Analysis of the bar graph reveals a conspicuous trend: a notable increase in the frequency of hotel cancellations.</a:t>
            </a:r>
          </a:p>
          <a:p>
            <a:pPr marL="716043" lvl="1" indent="-358022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This heightened occurrence of cancellations points to a critical concern demanding urgent attention.</a:t>
            </a:r>
          </a:p>
          <a:p>
            <a:pPr marL="716043" lvl="1" indent="-358022">
              <a:lnSpc>
                <a:spcPts val="4842"/>
              </a:lnSpc>
              <a:buFont typeface="Arial"/>
              <a:buChar char="•"/>
            </a:pPr>
            <a:r>
              <a:rPr lang="en-US" sz="3316">
                <a:solidFill>
                  <a:srgbClr val="FFFFFF"/>
                </a:solidFill>
                <a:latin typeface="DM Sans"/>
              </a:rPr>
              <a:t>The situation underscores the necessity for immediate and strategic intervention to address this issue effectively.</a:t>
            </a:r>
          </a:p>
        </p:txBody>
      </p:sp>
      <p:sp>
        <p:nvSpPr>
          <p:cNvPr id="6" name="Freeform 6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22763" y="207767"/>
            <a:ext cx="12120616" cy="106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54"/>
              </a:lnSpc>
            </a:pPr>
            <a:r>
              <a:rPr lang="en-US" sz="6226">
                <a:solidFill>
                  <a:srgbClr val="048AFF"/>
                </a:solidFill>
                <a:latin typeface="Now Bold"/>
              </a:rPr>
              <a:t>Reservation status count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3714511"/>
            <a:ext cx="9144000" cy="6572489"/>
          </a:xfrm>
          <a:custGeom>
            <a:avLst/>
            <a:gdLst/>
            <a:ahLst/>
            <a:cxnLst/>
            <a:rect l="l" t="t" r="r" b="b"/>
            <a:pathLst>
              <a:path w="9144000" h="6572489">
                <a:moveTo>
                  <a:pt x="0" y="0"/>
                </a:moveTo>
                <a:lnTo>
                  <a:pt x="9144000" y="0"/>
                </a:lnTo>
                <a:lnTo>
                  <a:pt x="9144000" y="6572489"/>
                </a:lnTo>
                <a:lnTo>
                  <a:pt x="0" y="657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93" t="-109621" r="-187082" b="-369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00837" y="4760370"/>
            <a:ext cx="9832769" cy="5469511"/>
          </a:xfrm>
          <a:custGeom>
            <a:avLst/>
            <a:gdLst/>
            <a:ahLst/>
            <a:cxnLst/>
            <a:rect l="l" t="t" r="r" b="b"/>
            <a:pathLst>
              <a:path w="9832769" h="5469511">
                <a:moveTo>
                  <a:pt x="0" y="0"/>
                </a:moveTo>
                <a:lnTo>
                  <a:pt x="9832770" y="0"/>
                </a:lnTo>
                <a:lnTo>
                  <a:pt x="9832770" y="5469511"/>
                </a:lnTo>
                <a:lnTo>
                  <a:pt x="0" y="5469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1" t="-45330" r="-55211" b="-189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278586" y="1730030"/>
            <a:ext cx="10527865" cy="49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7"/>
              </a:lnSpc>
            </a:pPr>
            <a:endParaRPr/>
          </a:p>
          <a:p>
            <a:pPr marL="846932" lvl="1" indent="-423466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Blue line: Represents resort hotel</a:t>
            </a:r>
          </a:p>
          <a:p>
            <a:pPr marL="846932" lvl="1" indent="-423466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Orange line: Represents city hotel</a:t>
            </a:r>
          </a:p>
          <a:p>
            <a:pPr marL="846932" lvl="1" indent="-423466">
              <a:lnSpc>
                <a:spcPts val="5727"/>
              </a:lnSpc>
              <a:buFont typeface="Arial"/>
              <a:buChar char="•"/>
            </a:pPr>
            <a:r>
              <a:rPr lang="en-US" sz="3922">
                <a:solidFill>
                  <a:srgbClr val="FFFFFF"/>
                </a:solidFill>
                <a:latin typeface="DM Sans"/>
              </a:rPr>
              <a:t>Clear trend: Resort hotel's higher average daily rate leads to lower bookings compared to city hotel.</a:t>
            </a:r>
          </a:p>
          <a:p>
            <a:pPr>
              <a:lnSpc>
                <a:spcPts val="5727"/>
              </a:lnSpc>
            </a:pPr>
            <a:endParaRPr lang="en-US" sz="3922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6561" y="136319"/>
            <a:ext cx="14379651" cy="221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14"/>
              </a:lnSpc>
            </a:pPr>
            <a:r>
              <a:rPr lang="en-US" sz="6341">
                <a:solidFill>
                  <a:srgbClr val="048AFF"/>
                </a:solidFill>
                <a:latin typeface="Now Bold"/>
              </a:rPr>
              <a:t>Average daily rate city vs resort hotel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462176" y="5340236"/>
            <a:ext cx="10104929" cy="4946764"/>
          </a:xfrm>
          <a:custGeom>
            <a:avLst/>
            <a:gdLst/>
            <a:ahLst/>
            <a:cxnLst/>
            <a:rect l="l" t="t" r="r" b="b"/>
            <a:pathLst>
              <a:path w="10104929" h="4946764">
                <a:moveTo>
                  <a:pt x="0" y="0"/>
                </a:moveTo>
                <a:lnTo>
                  <a:pt x="10104929" y="0"/>
                </a:lnTo>
                <a:lnTo>
                  <a:pt x="10104929" y="4946764"/>
                </a:lnTo>
                <a:lnTo>
                  <a:pt x="0" y="4946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83" t="-71434" r="-61051" b="-284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252318"/>
            <a:ext cx="8183071" cy="334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301" lvl="1" indent="-329151">
              <a:lnSpc>
                <a:spcPts val="4451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DM Sans Bold"/>
              </a:rPr>
              <a:t>The bar graph highlights a noticeable discrepancy in booked and canceled reservations.</a:t>
            </a:r>
          </a:p>
          <a:p>
            <a:pPr marL="658301" lvl="1" indent="-329151">
              <a:lnSpc>
                <a:spcPts val="4451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DM Sans Bold"/>
              </a:rPr>
              <a:t>City hotels show a higher count in both booked and canceled reservations compared to resort hotels.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0133" y="914400"/>
            <a:ext cx="15047734" cy="104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2"/>
              </a:lnSpc>
            </a:pPr>
            <a:r>
              <a:rPr lang="en-US" sz="6087">
                <a:solidFill>
                  <a:srgbClr val="048AFF"/>
                </a:solidFill>
                <a:latin typeface="Now Bold"/>
              </a:rPr>
              <a:t>Reservation status in differnt hotels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589607" y="2825469"/>
            <a:ext cx="8698393" cy="7628179"/>
          </a:xfrm>
          <a:custGeom>
            <a:avLst/>
            <a:gdLst/>
            <a:ahLst/>
            <a:cxnLst/>
            <a:rect l="l" t="t" r="r" b="b"/>
            <a:pathLst>
              <a:path w="8698393" h="7628179">
                <a:moveTo>
                  <a:pt x="0" y="0"/>
                </a:moveTo>
                <a:lnTo>
                  <a:pt x="8698393" y="0"/>
                </a:lnTo>
                <a:lnTo>
                  <a:pt x="8698393" y="7628179"/>
                </a:lnTo>
                <a:lnTo>
                  <a:pt x="0" y="7628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551" t="-55660" r="-146233" b="-43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470251"/>
            <a:ext cx="9144000" cy="625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605" lvl="1" indent="-367802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The bar graph reveals a clear pattern:</a:t>
            </a:r>
          </a:p>
          <a:p>
            <a:pPr marL="735605" lvl="1" indent="-367802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Mid-year months (April, May, June, July, August, September) exhibit heightened booking activity and reduced cancellations.</a:t>
            </a:r>
          </a:p>
          <a:p>
            <a:pPr marL="735605" lvl="1" indent="-367802">
              <a:lnSpc>
                <a:spcPts val="4974"/>
              </a:lnSpc>
              <a:buFont typeface="Arial"/>
              <a:buChar char="•"/>
            </a:pPr>
            <a:r>
              <a:rPr lang="en-US" sz="3407">
                <a:solidFill>
                  <a:srgbClr val="FFFFFF"/>
                </a:solidFill>
                <a:latin typeface="DM Sans Bold"/>
              </a:rPr>
              <a:t>Initial and final months experience decreased bookings, potentially alongside comparable or increased cancellation rates.</a:t>
            </a:r>
          </a:p>
          <a:p>
            <a:pPr>
              <a:lnSpc>
                <a:spcPts val="4974"/>
              </a:lnSpc>
            </a:pPr>
            <a:endParaRPr lang="en-US" sz="3407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20133" y="914400"/>
            <a:ext cx="15047734" cy="104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2"/>
              </a:lnSpc>
            </a:pPr>
            <a:r>
              <a:rPr lang="en-US" sz="6087">
                <a:solidFill>
                  <a:srgbClr val="048AFF"/>
                </a:solidFill>
                <a:latin typeface="Now Bold"/>
              </a:rPr>
              <a:t>Reservation status per month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893518" y="2917170"/>
            <a:ext cx="8394482" cy="7369830"/>
          </a:xfrm>
          <a:custGeom>
            <a:avLst/>
            <a:gdLst/>
            <a:ahLst/>
            <a:cxnLst/>
            <a:rect l="l" t="t" r="r" b="b"/>
            <a:pathLst>
              <a:path w="8394482" h="7369830">
                <a:moveTo>
                  <a:pt x="0" y="0"/>
                </a:moveTo>
                <a:lnTo>
                  <a:pt x="8394482" y="0"/>
                </a:lnTo>
                <a:lnTo>
                  <a:pt x="8394482" y="7369830"/>
                </a:lnTo>
                <a:lnTo>
                  <a:pt x="0" y="7369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064" t="-57943" r="-222617" b="-515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88421" y="1190817"/>
            <a:ext cx="8293093" cy="909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1"/>
              </a:lnSpc>
            </a:pPr>
            <a:endParaRPr/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visualization features two lines:</a:t>
            </a:r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blue line represents the average daily price for canceled bookings.</a:t>
            </a:r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orange line signifies the average daily price for bookings that were not canceled.</a:t>
            </a:r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A notable finding is evident:</a:t>
            </a:r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The average daily price for canceled bookings exceeds that of non-canceled bookings.</a:t>
            </a:r>
          </a:p>
          <a:p>
            <a:pPr marL="667152" lvl="1" indent="-333576">
              <a:lnSpc>
                <a:spcPts val="4511"/>
              </a:lnSpc>
              <a:buFont typeface="Arial"/>
              <a:buChar char="•"/>
            </a:pPr>
            <a:r>
              <a:rPr lang="en-US" sz="3090">
                <a:solidFill>
                  <a:srgbClr val="FFFFFF"/>
                </a:solidFill>
                <a:latin typeface="DM Sans Bold"/>
              </a:rPr>
              <a:t>This unequivocally highlights the role of pricing as a discernible factor influencing the occurrence of booking cancellations.</a:t>
            </a:r>
          </a:p>
          <a:p>
            <a:pPr>
              <a:lnSpc>
                <a:spcPts val="4511"/>
              </a:lnSpc>
            </a:pPr>
            <a:endParaRPr lang="en-US" sz="3090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74723" y="-14464"/>
            <a:ext cx="14629767" cy="15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9"/>
              </a:lnSpc>
            </a:pPr>
            <a:r>
              <a:rPr lang="en-US" sz="4467">
                <a:solidFill>
                  <a:srgbClr val="048AFF"/>
                </a:solidFill>
                <a:latin typeface="Now Bold"/>
              </a:rPr>
              <a:t>Average price per day for cancelled vs not canceled bookings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589607" y="1737189"/>
            <a:ext cx="8698393" cy="8549811"/>
          </a:xfrm>
          <a:custGeom>
            <a:avLst/>
            <a:gdLst/>
            <a:ahLst/>
            <a:cxnLst/>
            <a:rect l="l" t="t" r="r" b="b"/>
            <a:pathLst>
              <a:path w="8698393" h="8549811">
                <a:moveTo>
                  <a:pt x="0" y="0"/>
                </a:moveTo>
                <a:lnTo>
                  <a:pt x="8698393" y="0"/>
                </a:lnTo>
                <a:lnTo>
                  <a:pt x="8698393" y="8549811"/>
                </a:lnTo>
                <a:lnTo>
                  <a:pt x="0" y="85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7" t="-28636" r="-138857" b="-7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6530" y="1651464"/>
            <a:ext cx="9483077" cy="713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8"/>
              </a:lnSpc>
            </a:pPr>
            <a:endParaRPr/>
          </a:p>
          <a:p>
            <a:pPr marL="762882" lvl="1" indent="-38144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The pie chart provides a focused perspective on cancellation trends:</a:t>
            </a:r>
          </a:p>
          <a:p>
            <a:pPr marL="762882" lvl="1" indent="-38144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It specifically encompasses data from the top 10 countries with the highest cancellation rates.</a:t>
            </a:r>
          </a:p>
          <a:p>
            <a:pPr marL="762882" lvl="1" indent="-381441">
              <a:lnSpc>
                <a:spcPts val="5158"/>
              </a:lnSpc>
              <a:buFont typeface="Arial"/>
              <a:buChar char="•"/>
            </a:pPr>
            <a:r>
              <a:rPr lang="en-US" sz="3533">
                <a:solidFill>
                  <a:srgbClr val="FFFFFF"/>
                </a:solidFill>
                <a:latin typeface="DM Sans Bold"/>
              </a:rPr>
              <a:t>Notably, Portugal stands out as a primary contributor, accounting for a significant 64% of the total cancellations.</a:t>
            </a:r>
          </a:p>
          <a:p>
            <a:pPr>
              <a:lnSpc>
                <a:spcPts val="5158"/>
              </a:lnSpc>
            </a:pPr>
            <a:endParaRPr lang="en-US" sz="3533">
              <a:solidFill>
                <a:srgbClr val="FFFFFF"/>
              </a:solidFill>
              <a:latin typeface="DM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6561" y="174142"/>
            <a:ext cx="14629767" cy="156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9"/>
              </a:lnSpc>
            </a:pPr>
            <a:r>
              <a:rPr lang="en-US" sz="4467">
                <a:solidFill>
                  <a:srgbClr val="048AFF"/>
                </a:solidFill>
                <a:latin typeface="Now Bold"/>
              </a:rPr>
              <a:t>Top 10 countries with the most number of cancelations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9742007" y="1889589"/>
            <a:ext cx="8698393" cy="8549811"/>
          </a:xfrm>
          <a:custGeom>
            <a:avLst/>
            <a:gdLst/>
            <a:ahLst/>
            <a:cxnLst/>
            <a:rect l="l" t="t" r="r" b="b"/>
            <a:pathLst>
              <a:path w="8698393" h="8549811">
                <a:moveTo>
                  <a:pt x="0" y="0"/>
                </a:moveTo>
                <a:lnTo>
                  <a:pt x="8698393" y="0"/>
                </a:lnTo>
                <a:lnTo>
                  <a:pt x="8698393" y="8549811"/>
                </a:lnTo>
                <a:lnTo>
                  <a:pt x="0" y="85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7" t="-28636" r="-138857" b="-767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021279" y="2794095"/>
            <a:ext cx="6266721" cy="7492905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731" r="-397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0" y="1270562"/>
            <a:ext cx="10910007" cy="865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1011" lvl="1" indent="-395505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Consider reducing the pricing of the resort hotel to incentivize higher bookings and attract more customers to choose this option.</a:t>
            </a:r>
          </a:p>
          <a:p>
            <a:pPr marL="791011" lvl="1" indent="-395505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Carefully examine the elevated pricing rates that appear to contribute to increased cancellations.</a:t>
            </a:r>
          </a:p>
          <a:p>
            <a:pPr marL="791011" lvl="1" indent="-395505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Introduce enticing offers during the initial and concluding months of the year to attract a larger customer base during these periods.</a:t>
            </a:r>
          </a:p>
          <a:p>
            <a:pPr marL="791011" lvl="1" indent="-395505">
              <a:lnSpc>
                <a:spcPts val="5349"/>
              </a:lnSpc>
              <a:buFont typeface="Arial"/>
              <a:buChar char="•"/>
            </a:pPr>
            <a:r>
              <a:rPr lang="en-US" sz="3663">
                <a:solidFill>
                  <a:srgbClr val="FFFFFF"/>
                </a:solidFill>
                <a:latin typeface="DM Sans"/>
              </a:rPr>
              <a:t>Allocate resources to enhance the infrastructure and facilities of hotels located in Portugal, addressing the high cancellation rates observed in this country.</a:t>
            </a:r>
          </a:p>
        </p:txBody>
      </p:sp>
      <p:sp>
        <p:nvSpPr>
          <p:cNvPr id="6" name="Freeform 6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55004" y="-133350"/>
            <a:ext cx="6992655" cy="12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86"/>
              </a:lnSpc>
            </a:pPr>
            <a:r>
              <a:rPr lang="en-US" sz="7184">
                <a:solidFill>
                  <a:srgbClr val="048AFF"/>
                </a:solidFill>
                <a:latin typeface="Now Bold"/>
              </a:rPr>
              <a:t>Suggestions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Custom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Now Bold</vt:lpstr>
      <vt:lpstr>DM Sans Italics</vt:lpstr>
      <vt:lpstr>DM Sans</vt:lpstr>
      <vt:lpstr>Calibri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Professional Technology Business Project Presentation</dc:title>
  <cp:lastModifiedBy>Bhrat Sharma</cp:lastModifiedBy>
  <cp:revision>1</cp:revision>
  <dcterms:created xsi:type="dcterms:W3CDTF">2006-08-16T00:00:00Z</dcterms:created>
  <dcterms:modified xsi:type="dcterms:W3CDTF">2023-08-20T18:55:38Z</dcterms:modified>
  <dc:identifier>DAFrueR368Y</dc:identifier>
</cp:coreProperties>
</file>